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0">
  <p:sldMasterIdLst>
    <p:sldMasterId id="214748365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7" r:id="rId6"/>
    <p:sldId id="297" r:id="rId7"/>
    <p:sldId id="291" r:id="rId8"/>
    <p:sldId id="302" r:id="rId9"/>
    <p:sldId id="324" r:id="rId10"/>
    <p:sldId id="300" r:id="rId11"/>
    <p:sldId id="319" r:id="rId12"/>
    <p:sldId id="276" r:id="rId13"/>
    <p:sldId id="289" r:id="rId14"/>
    <p:sldId id="340" r:id="rId15"/>
    <p:sldId id="327" r:id="rId16"/>
    <p:sldId id="265" r:id="rId17"/>
    <p:sldId id="266" r:id="rId1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m Hoson" initials="LH" lastIdx="1" clrIdx="0">
    <p:extLst>
      <p:ext uri="{19B8F6BF-5375-455C-9EA6-DF929625EA0E}">
        <p15:presenceInfo xmlns:p15="http://schemas.microsoft.com/office/powerpoint/2012/main" userId="70d2fdd53a0c8fab" providerId="Windows Live"/>
      </p:ext>
    </p:extLst>
  </p:cmAuthor>
  <p:cmAuthor id="2" name="LAM Ho Sang" initials="LHS" lastIdx="2" clrIdx="1">
    <p:extLst>
      <p:ext uri="{19B8F6BF-5375-455C-9EA6-DF929625EA0E}">
        <p15:presenceInfo xmlns:p15="http://schemas.microsoft.com/office/powerpoint/2012/main" userId="LAM Ho S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B"/>
    <a:srgbClr val="414A2E"/>
    <a:srgbClr val="767171"/>
    <a:srgbClr val="00000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8" autoAdjust="0"/>
    <p:restoredTop sz="81330" autoAdjust="0"/>
  </p:normalViewPr>
  <p:slideViewPr>
    <p:cSldViewPr snapToGrid="0">
      <p:cViewPr varScale="1">
        <p:scale>
          <a:sx n="81" d="100"/>
          <a:sy n="81" d="100"/>
        </p:scale>
        <p:origin x="13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53185DB-1196-4285-93F8-C9CCBC5EE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25C262-D6FA-4B04-865A-1697B81F3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4A0A2-FD4E-4D1C-AD92-7FF88D17F982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3336D2-8B85-4CBE-BEF4-038ED65EBC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B54485-8313-41A6-9F7B-9D52143A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1459E-4C46-43CA-B143-07ACBA665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108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6090-BDCF-4DE4-AB0F-E84F89ACDF16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A326C-2C6E-4DD4-AF53-18C7CEAD5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33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350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728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6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2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68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26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62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72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05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13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D6EB-9393-4C48-911E-994CE5CC4486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5827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AE16-C55D-48D4-95B9-2423922C2844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6484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164-B824-4C79-994B-AF5454CEB32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7056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BC12-F50F-43D4-A1E8-7DD9291DBF13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1743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9E82-7327-4EFB-8608-3D26AF9FA27F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2051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7FB-B5C6-442A-8B68-A82F7D7316DB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89011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E551-6281-4C03-BCF6-52B198833477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888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8E01-BCFA-4563-B659-65E659021BDB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5244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8994-1461-4056-9DE2-4859262EA718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9974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4067-CD92-4488-BA34-C04C95802E9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6604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F9DD-AB4A-4B7A-B635-3DBA8DD07DB1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137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4D21-DAF3-4C3D-8722-0964743E21A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DE6831B-3D30-42FA-88A2-94CBC27AA5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7" y="6115644"/>
            <a:ext cx="2787368" cy="7446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8DD6-369F-4B13-ACD6-92AAE4F95DB6}"/>
              </a:ext>
            </a:extLst>
          </p:cNvPr>
          <p:cNvCxnSpPr>
            <a:cxnSpLocks/>
          </p:cNvCxnSpPr>
          <p:nvPr userDrawn="1"/>
        </p:nvCxnSpPr>
        <p:spPr>
          <a:xfrm>
            <a:off x="2894198" y="6226896"/>
            <a:ext cx="884106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4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mundoptics.com/knowledge-center/application-notes/optics/what-are-beamsplitter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280C779B-58FA-1C28-D04C-458ECE97AD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77" y="5785828"/>
            <a:ext cx="2846397" cy="722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B86E6-103C-4352-80C4-B658B55F7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72" y="261588"/>
            <a:ext cx="8018881" cy="205310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Fourier meet Deep Learning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meet Ensemble Method</a:t>
            </a:r>
            <a:br>
              <a:rPr lang="en-US" sz="4400" dirty="0">
                <a:solidFill>
                  <a:schemeClr val="bg1"/>
                </a:solidFill>
              </a:rPr>
            </a:br>
            <a:b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HK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E6EC7-79EE-4EA8-A061-F9229067B3CC}"/>
              </a:ext>
            </a:extLst>
          </p:cNvPr>
          <p:cNvSpPr txBox="1"/>
          <p:nvPr/>
        </p:nvSpPr>
        <p:spPr>
          <a:xfrm>
            <a:off x="4906153" y="6439713"/>
            <a:ext cx="23796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</a:rPr>
              <a:t>Ver 5.0,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</a:rPr>
              <a:t>opyright, Aug 2022 </a:t>
            </a:r>
            <a:endParaRPr lang="en-HK" altLang="zh-CN" sz="1200" dirty="0">
              <a:solidFill>
                <a:schemeClr val="tx1">
                  <a:lumMod val="75000"/>
                </a:schemeClr>
              </a:solidFill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F834A-AC7B-4A31-AD17-B11523C93811}"/>
              </a:ext>
            </a:extLst>
          </p:cNvPr>
          <p:cNvSpPr txBox="1"/>
          <p:nvPr/>
        </p:nvSpPr>
        <p:spPr>
          <a:xfrm>
            <a:off x="269253" y="4903685"/>
            <a:ext cx="4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			: LAM Ho Sang</a:t>
            </a:r>
          </a:p>
        </p:txBody>
      </p:sp>
      <p:pic>
        <p:nvPicPr>
          <p:cNvPr id="8" name="Picture 2" descr="âhologramâçå¾çæç´¢ç»æ">
            <a:extLst>
              <a:ext uri="{FF2B5EF4-FFF2-40B4-BE49-F238E27FC236}">
                <a16:creationId xmlns:a16="http://schemas.microsoft.com/office/drawing/2014/main" id="{B2C4C7BD-3C8B-4C77-9D36-5CD8F666C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9830877" y="2481477"/>
            <a:ext cx="2193925" cy="2193925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E84902E-0368-D13A-5E6D-57796C626A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427927" y="6265979"/>
            <a:ext cx="1548187" cy="38922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TW" altLang="en-US" sz="80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香 港 城 市 大 學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HK" sz="65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City University of Hong Kong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D96BBA-20DB-4A3C-848F-8A34C2157523}"/>
              </a:ext>
            </a:extLst>
          </p:cNvPr>
          <p:cNvGrpSpPr/>
          <p:nvPr/>
        </p:nvGrpSpPr>
        <p:grpSpPr>
          <a:xfrm>
            <a:off x="8356497" y="4403926"/>
            <a:ext cx="2402647" cy="2528230"/>
            <a:chOff x="8361426" y="4072054"/>
            <a:chExt cx="2402647" cy="2528230"/>
          </a:xfrm>
        </p:grpSpPr>
        <p:pic>
          <p:nvPicPr>
            <p:cNvPr id="1032" name="Picture 8" descr="Nvidia&quot; Poster by brokenkneestees | Redbubble">
              <a:extLst>
                <a:ext uri="{FF2B5EF4-FFF2-40B4-BE49-F238E27FC236}">
                  <a16:creationId xmlns:a16="http://schemas.microsoft.com/office/drawing/2014/main" id="{4977FE57-13FC-45C9-98C1-C04BA0871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3918" y1="58687" x2="12371" y2="61004"/>
                          <a14:foregroundMark x1="29897" y1="57529" x2="30928" y2="59073"/>
                          <a14:foregroundMark x1="44845" y1="58687" x2="46392" y2="62162"/>
                          <a14:foregroundMark x1="53608" y1="56757" x2="56186" y2="56757"/>
                          <a14:foregroundMark x1="67010" y1="57529" x2="67010" y2="58687"/>
                          <a14:foregroundMark x1="77835" y1="58301" x2="77320" y2="590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1157" y="5635154"/>
              <a:ext cx="722916" cy="96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EBCAFE-B6B5-48F6-BB1A-B36AF4867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1426" y="4072054"/>
              <a:ext cx="2193925" cy="2193925"/>
            </a:xfrm>
            <a:custGeom>
              <a:avLst/>
              <a:gdLst/>
              <a:ahLst/>
              <a:cxnLst/>
              <a:rect l="l" t="t" r="r" b="b"/>
              <a:pathLst>
                <a:path w="2452978" h="2452978">
                  <a:moveTo>
                    <a:pt x="1226489" y="0"/>
                  </a:moveTo>
                  <a:cubicBezTo>
                    <a:pt x="1903860" y="0"/>
                    <a:pt x="2452978" y="549118"/>
                    <a:pt x="2452978" y="1226489"/>
                  </a:cubicBezTo>
                  <a:cubicBezTo>
                    <a:pt x="2452978" y="1903860"/>
                    <a:pt x="1903860" y="2452978"/>
                    <a:pt x="1226489" y="2452978"/>
                  </a:cubicBezTo>
                  <a:cubicBezTo>
                    <a:pt x="549118" y="2452978"/>
                    <a:pt x="0" y="1903860"/>
                    <a:pt x="0" y="1226489"/>
                  </a:cubicBezTo>
                  <a:cubicBezTo>
                    <a:pt x="0" y="549118"/>
                    <a:pt x="549118" y="0"/>
                    <a:pt x="1226489" y="0"/>
                  </a:cubicBezTo>
                  <a:close/>
                </a:path>
              </a:pathLst>
            </a:custGeom>
          </p:spPr>
        </p:pic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B6A069-3B8C-1314-53C2-9E31B55A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</a:t>
            </a:fld>
            <a:endParaRPr lang="en-HK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E925BA6-27EC-DC46-A995-35B05113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19375" y1="72917" x2="36250" y2="70833"/>
                        <a14:backgroundMark x1="36250" y1="70833" x2="30000" y2="80833"/>
                        <a14:backgroundMark x1="30000" y1="80833" x2="23125" y2="72500"/>
                        <a14:backgroundMark x1="23125" y1="72500" x2="23438" y2="70417"/>
                        <a14:backgroundMark x1="48438" y1="77917" x2="68125" y2="86250"/>
                        <a14:backgroundMark x1="68125" y1="86250" x2="54375" y2="77917"/>
                        <a14:backgroundMark x1="54375" y1="77917" x2="46563" y2="7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2489">
            <a:off x="3071083" y="1773236"/>
            <a:ext cx="4739252" cy="35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2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82C2-4F23-45FA-A4BA-04A7B664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123950"/>
            <a:ext cx="11543886" cy="5555146"/>
          </a:xfrm>
        </p:spPr>
        <p:txBody>
          <a:bodyPr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From a broader perspective, electromagnetic wavefront classification and detail analysis are feasible by the machine learning method.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In passing, we believe the proposing EDL-IOHC can be taken as a reference framework and be extended to various remote sensing disciplines when complex wavefronts are involved (e.g., IR/UV waves governed by the Maxwell Equations).</a:t>
            </a:r>
          </a:p>
          <a:p>
            <a:pPr indent="0">
              <a:lnSpc>
                <a:spcPct val="100000"/>
              </a:lnSpc>
              <a:buNone/>
            </a:pP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AED545-7FF3-4FDD-988E-10D75604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key conclusion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C8311-A31A-CBB0-537C-61E37EA7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10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5249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AE5DD6-A695-415C-AD5A-C4E7732D27F0}"/>
              </a:ext>
            </a:extLst>
          </p:cNvPr>
          <p:cNvGrpSpPr/>
          <p:nvPr/>
        </p:nvGrpSpPr>
        <p:grpSpPr>
          <a:xfrm>
            <a:off x="574302" y="850940"/>
            <a:ext cx="11230071" cy="5411354"/>
            <a:chOff x="524607" y="811184"/>
            <a:chExt cx="11230071" cy="54113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AEBF96-FD74-4817-9855-397AF28936CA}"/>
                </a:ext>
              </a:extLst>
            </p:cNvPr>
            <p:cNvGrpSpPr/>
            <p:nvPr/>
          </p:nvGrpSpPr>
          <p:grpSpPr>
            <a:xfrm>
              <a:off x="524607" y="811184"/>
              <a:ext cx="4965177" cy="5411354"/>
              <a:chOff x="1" y="0"/>
              <a:chExt cx="4965177" cy="541135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EC100A2-8EE4-4436-9175-A8B9371FB698}"/>
                  </a:ext>
                </a:extLst>
              </p:cNvPr>
              <p:cNvGrpSpPr/>
              <p:nvPr/>
            </p:nvGrpSpPr>
            <p:grpSpPr>
              <a:xfrm>
                <a:off x="1" y="0"/>
                <a:ext cx="3935896" cy="3429000"/>
                <a:chOff x="0" y="0"/>
                <a:chExt cx="4154557" cy="3429000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48A55B56-4032-4641-87C0-2A563EF3971B}"/>
                    </a:ext>
                  </a:extLst>
                </p:cNvPr>
                <p:cNvPicPr/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4154557" cy="32536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22CE4AA-992D-44EC-9E85-6CE3D62D6E93}"/>
                    </a:ext>
                  </a:extLst>
                </p:cNvPr>
                <p:cNvSpPr/>
                <p:nvPr/>
              </p:nvSpPr>
              <p:spPr>
                <a:xfrm>
                  <a:off x="1063487" y="1931782"/>
                  <a:ext cx="914400" cy="1497218"/>
                </a:xfrm>
                <a:prstGeom prst="ellipse">
                  <a:avLst/>
                </a:prstGeom>
                <a:noFill/>
                <a:ln w="190500">
                  <a:solidFill>
                    <a:srgbClr val="FFFF00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F3CB26E-690D-43AA-83B3-B7132D70FD88}"/>
                  </a:ext>
                </a:extLst>
              </p:cNvPr>
              <p:cNvGrpSpPr/>
              <p:nvPr/>
            </p:nvGrpSpPr>
            <p:grpSpPr>
              <a:xfrm>
                <a:off x="1170079" y="3683467"/>
                <a:ext cx="3795099" cy="1727887"/>
                <a:chOff x="1170079" y="3683467"/>
                <a:chExt cx="3795099" cy="172788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E9BE51E4-E50C-48F1-B0B5-AE1624333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79328" y="4335029"/>
                  <a:ext cx="1085850" cy="1076325"/>
                </a:xfrm>
                <a:prstGeom prst="rect">
                  <a:avLst/>
                </a:prstGeom>
              </p:spPr>
            </p:pic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CF4B17CE-02EE-4038-9C12-AE18718E7B25}"/>
                    </a:ext>
                  </a:extLst>
                </p:cNvPr>
                <p:cNvSpPr/>
                <p:nvPr/>
              </p:nvSpPr>
              <p:spPr>
                <a:xfrm rot="2257046">
                  <a:off x="1170079" y="3683467"/>
                  <a:ext cx="3036488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67DA85-5FB4-461C-B371-E655D10A64AC}"/>
                </a:ext>
              </a:extLst>
            </p:cNvPr>
            <p:cNvGrpSpPr/>
            <p:nvPr/>
          </p:nvGrpSpPr>
          <p:grpSpPr>
            <a:xfrm>
              <a:off x="5958579" y="811184"/>
              <a:ext cx="5796099" cy="5411354"/>
              <a:chOff x="6395901" y="-1"/>
              <a:chExt cx="5796099" cy="54113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1A41563-DCE9-40EF-95F1-BFA10F106008}"/>
                  </a:ext>
                </a:extLst>
              </p:cNvPr>
              <p:cNvGrpSpPr/>
              <p:nvPr/>
            </p:nvGrpSpPr>
            <p:grpSpPr>
              <a:xfrm>
                <a:off x="8037443" y="-1"/>
                <a:ext cx="4154557" cy="3429001"/>
                <a:chOff x="8037443" y="-1"/>
                <a:chExt cx="4154557" cy="3429001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AC269D1-8CA6-45D0-8ABD-0B2295E73DA4}"/>
                    </a:ext>
                  </a:extLst>
                </p:cNvPr>
                <p:cNvPicPr/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37443" y="-1"/>
                  <a:ext cx="4154557" cy="32536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3E8DB25-9650-4265-9772-18FAD769D605}"/>
                    </a:ext>
                  </a:extLst>
                </p:cNvPr>
                <p:cNvSpPr/>
                <p:nvPr/>
              </p:nvSpPr>
              <p:spPr>
                <a:xfrm>
                  <a:off x="9054547" y="1931782"/>
                  <a:ext cx="914400" cy="1497218"/>
                </a:xfrm>
                <a:prstGeom prst="ellipse">
                  <a:avLst/>
                </a:prstGeom>
                <a:noFill/>
                <a:ln w="1905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106E532-7FAE-4A54-BF97-F7A330CAEC4B}"/>
                  </a:ext>
                </a:extLst>
              </p:cNvPr>
              <p:cNvGrpSpPr/>
              <p:nvPr/>
            </p:nvGrpSpPr>
            <p:grpSpPr>
              <a:xfrm>
                <a:off x="6395901" y="2695723"/>
                <a:ext cx="2478739" cy="2715630"/>
                <a:chOff x="6395901" y="2695723"/>
                <a:chExt cx="2478739" cy="271563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EF841C7-F65C-4DCF-8DAA-46F4DA5DE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5901" y="4335029"/>
                  <a:ext cx="1052406" cy="1076324"/>
                </a:xfrm>
                <a:prstGeom prst="rect">
                  <a:avLst/>
                </a:prstGeom>
              </p:spPr>
            </p:pic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5D37ECF0-7583-4A17-BFF8-F026790E4ED1}"/>
                    </a:ext>
                  </a:extLst>
                </p:cNvPr>
                <p:cNvSpPr/>
                <p:nvPr/>
              </p:nvSpPr>
              <p:spPr>
                <a:xfrm rot="7926075">
                  <a:off x="7285658" y="3800073"/>
                  <a:ext cx="2693332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A56F7-E65D-B9F7-A2C2-32853CCB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11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4824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723DF7-3080-4715-92CA-A8B8D6B8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92" y="91332"/>
            <a:ext cx="3825943" cy="536525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 interferometer:</a:t>
            </a:r>
            <a:br>
              <a:rPr 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19C69C-8D0A-4D0F-8BA7-D17CCF43AC73}"/>
              </a:ext>
            </a:extLst>
          </p:cNvPr>
          <p:cNvGrpSpPr/>
          <p:nvPr/>
        </p:nvGrpSpPr>
        <p:grpSpPr>
          <a:xfrm>
            <a:off x="29817" y="5334568"/>
            <a:ext cx="12132366" cy="1523432"/>
            <a:chOff x="29817" y="5334568"/>
            <a:chExt cx="12132366" cy="1523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8CC959-340F-4A45-9C60-ADA3EE96F756}"/>
                </a:ext>
              </a:extLst>
            </p:cNvPr>
            <p:cNvSpPr txBox="1"/>
            <p:nvPr/>
          </p:nvSpPr>
          <p:spPr>
            <a:xfrm>
              <a:off x="29817" y="5566339"/>
              <a:ext cx="9428849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[a] Y. Zhu, C. H. Yeung and E. Y. Lam, "Digital holography with polarization multiplexing for underwater imaging and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descattering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," in 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2021 International Workshop on Metrology for the Sea; Learning to Measure Sea Health Parameters (</a:t>
              </a:r>
              <a:r>
                <a:rPr lang="en-US" sz="1800" i="1" dirty="0" err="1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MetroSea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)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 2021</a:t>
              </a:r>
            </a:p>
            <a:p>
              <a:r>
                <a:rPr lang="en-US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[b] </a:t>
              </a:r>
              <a:r>
                <a:rPr lang="en-GB" sz="1600" dirty="0">
                  <a:hlinkClick r:id="rId3"/>
                </a:rPr>
                <a:t>https://www.edmundoptics.com/knowledge-center/application-notes/optics/what-are-beamsplitters/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F6EC7E-1DEC-42BF-8D96-D723DFB8B85A}"/>
                </a:ext>
              </a:extLst>
            </p:cNvPr>
            <p:cNvGrpSpPr/>
            <p:nvPr/>
          </p:nvGrpSpPr>
          <p:grpSpPr>
            <a:xfrm>
              <a:off x="9950141" y="5334568"/>
              <a:ext cx="2212042" cy="1523432"/>
              <a:chOff x="9950141" y="5334568"/>
              <a:chExt cx="2212042" cy="15234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1EFD42C-AF70-4D9E-804C-A907ED722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0141" y="5334568"/>
                <a:ext cx="2212042" cy="152343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F163C5C-49E0-4938-A5E4-E53AB44DB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29046" y="5823895"/>
                <a:ext cx="661126" cy="683923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51D2C42-765B-4A2E-AB22-DE0F682CAA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156722"/>
            <a:ext cx="8008108" cy="48093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4870A-8B7E-99A6-27C0-7CA802AA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3040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8B68A3A-6850-4EA1-9A06-55204B1B2ADF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0425"/>
                <a:ext cx="5589588" cy="5716544"/>
              </a:xfrm>
            </p:spPr>
            <p:txBody>
              <a:bodyPr anchor="ctr">
                <a:normAutofit/>
              </a:bodyPr>
              <a:lstStyle/>
              <a:p>
                <a:pPr indent="45720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Artificial neuron attempts to model the information processing capabilities of nervous systems.</a:t>
                </a:r>
              </a:p>
              <a:p>
                <a:pPr indent="0">
                  <a:lnSpc>
                    <a:spcPct val="70000"/>
                  </a:lnSpc>
                  <a:buNone/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neurons in the artificial neural network are formalized by numerical inputs and outputs by following linear equation, with additional non-linear output unit.</a:t>
                </a:r>
              </a:p>
              <a:p>
                <a:pPr indent="0">
                  <a:lnSpc>
                    <a:spcPct val="70000"/>
                  </a:lnSpc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𝑧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	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bias b</a:t>
                </a:r>
              </a:p>
              <a:p>
                <a:pPr indent="0"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70000"/>
                  </a:lnSpc>
                </a:pPr>
                <a:r>
                  <a:rPr lang="en-US" altLang="zh-HK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Dichotomy Method: Ancient Chinese philosophers I-Ching’s (</a:t>
                </a:r>
                <a:r>
                  <a:rPr lang="en-US" altLang="zh-HK" sz="24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Yijifng</a:t>
                </a:r>
                <a:r>
                  <a:rPr lang="en-US" altLang="zh-HK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8B68A3A-6850-4EA1-9A06-55204B1B2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0425"/>
                <a:ext cx="5589588" cy="5716544"/>
              </a:xfrm>
              <a:blipFill>
                <a:blip r:embed="rId3"/>
                <a:stretch>
                  <a:fillRect r="-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81E0DDC8-9552-48B8-A3FA-1DD93897D9C7}"/>
              </a:ext>
            </a:extLst>
          </p:cNvPr>
          <p:cNvSpPr txBox="1">
            <a:spLocks/>
          </p:cNvSpPr>
          <p:nvPr/>
        </p:nvSpPr>
        <p:spPr>
          <a:xfrm>
            <a:off x="289136" y="374088"/>
            <a:ext cx="11376707" cy="6937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5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39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Machine Learning - Perceptron</a:t>
            </a:r>
            <a:endParaRPr lang="zh-CN" altLang="en-US" sz="3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658694-580C-4EEA-89DE-C401CE2EAF4A}"/>
              </a:ext>
            </a:extLst>
          </p:cNvPr>
          <p:cNvPicPr/>
          <p:nvPr/>
        </p:nvPicPr>
        <p:blipFill>
          <a:blip r:embed="rId4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415" y="1067832"/>
            <a:ext cx="5199060" cy="497101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0F9A2-168A-FEA3-2088-D4D2356C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9737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CF7C33-7848-4ABF-A4B5-FEE54F3AA5C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241540" y="1257299"/>
                <a:ext cx="5216285" cy="453965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 deep network becomes a hierarchical composite model where each layer applies a linear transformation followed by a nonlinear function to the preceding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9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𝓚</m:t>
                    </m:r>
                    <m:d>
                      <m:d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𝐗</m:t>
                            </m:r>
                            <m:r>
                              <a:rPr lang="en-US" altLang="zh-CN" sz="1900" b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9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……</m:t>
                        </m:r>
                        <m:sSup>
                          <m:sSup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𝐈</m:t>
                            </m:r>
                          </m:sup>
                        </m:sSup>
                      </m:e>
                    </m:d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𝑰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𝑰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(……..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𝑿𝑾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PMingLiU" panose="02020500000000000000" pitchFamily="18" charset="-120"/>
                          </a:rPr>
                          <m:t>𝟏</m:t>
                        </m:r>
                      </m:sup>
                    </m:sSup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altLang="zh-CN" sz="19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)………</m:t>
                    </m:r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𝑰</m:t>
                        </m:r>
                        <m:r>
                          <a:rPr lang="zh-TW" altLang="en-US" sz="1900" b="1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p>
                    </m:sSup>
                    <m:r>
                      <a:rPr lang="en-US" altLang="zh-CN" sz="19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𝑰</m:t>
                        </m:r>
                      </m:sup>
                    </m:sSup>
                  </m:oMath>
                </a14:m>
                <a:r>
                  <a:rPr lang="en-US" altLang="zh-CN" sz="19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)  </a:t>
                </a:r>
                <a:endParaRPr lang="zh-CN" altLang="zh-CN" sz="19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 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input data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PMingLiU" panose="02020500000000000000" pitchFamily="18" charset="-120"/>
                          </a:rPr>
                          <m:t>𝑖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be a matrix representing a linear transformation applied to the output of a layer i-1,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to obtain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dimensional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at layer i.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be a nonlinear activation function, e.g. a sigmoid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Rectified linear unit </a:t>
                </a:r>
                <a:r>
                  <a:rPr lang="en-US" altLang="zh-C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ReLU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{0,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.</a:t>
                </a:r>
                <a:endParaRPr lang="en-US" sz="18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CF7C33-7848-4ABF-A4B5-FEE54F3AA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41540" y="1257299"/>
                <a:ext cx="5216285" cy="4539652"/>
              </a:xfrm>
              <a:blipFill>
                <a:blip r:embed="rId3"/>
                <a:stretch>
                  <a:fillRect l="-1871" t="-2685" r="-11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09362531-3753-4882-86F6-09EA562011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1600"/>
            <a:ext cx="6904038" cy="1082675"/>
          </a:xfrm>
        </p:spPr>
        <p:txBody>
          <a:bodyPr>
            <a:normAutofit/>
          </a:bodyPr>
          <a:lstStyle/>
          <a:p>
            <a:r>
              <a:rPr lang="en-US" altLang="zh-CN" sz="4400" spc="-5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0CBCD4-75A0-4816-8F80-C5856CEF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7825" y="1257299"/>
            <a:ext cx="6600825" cy="40671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0FD85-1ADE-B5A3-5261-83F7E44C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14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3752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59DE3-33B7-4E7B-ADD7-5F5D4EBD7E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017" y="1257092"/>
                <a:ext cx="6116237" cy="2489960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- Wavefront is the surface of a propagating wave. </a:t>
                </a:r>
                <a:b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</a:br>
                <a:b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- Complex number representation is necessary,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𝐣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HK" sz="220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Ɵ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is a function of space and time.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59DE3-33B7-4E7B-ADD7-5F5D4EBD7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017" y="1257092"/>
                <a:ext cx="6116237" cy="2489960"/>
              </a:xfrm>
              <a:blipFill>
                <a:blip r:embed="rId5"/>
                <a:stretch>
                  <a:fillRect l="-2094" t="-489" b="-6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44C16E1D-A4CC-40E0-A2AF-0FB321E7180D}"/>
              </a:ext>
            </a:extLst>
          </p:cNvPr>
          <p:cNvSpPr txBox="1">
            <a:spLocks/>
          </p:cNvSpPr>
          <p:nvPr/>
        </p:nvSpPr>
        <p:spPr>
          <a:xfrm>
            <a:off x="211292" y="504281"/>
            <a:ext cx="3429000" cy="8441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Fundamental Solutions for Water Wave Animation - YouTube - Google Chrome 2021-11-09 12-48-55">
            <a:hlinkClick r:id="" action="ppaction://media"/>
            <a:extLst>
              <a:ext uri="{FF2B5EF4-FFF2-40B4-BE49-F238E27FC236}">
                <a16:creationId xmlns:a16="http://schemas.microsoft.com/office/drawing/2014/main" id="{907B77DF-0DDE-4E0B-A8EA-D80F75C12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9326" y="1108212"/>
            <a:ext cx="5954644" cy="3349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AE2072-6693-0634-93C3-45ACE6414320}"/>
              </a:ext>
            </a:extLst>
          </p:cNvPr>
          <p:cNvSpPr txBox="1">
            <a:spLocks/>
          </p:cNvSpPr>
          <p:nvPr/>
        </p:nvSpPr>
        <p:spPr>
          <a:xfrm>
            <a:off x="233097" y="-17941"/>
            <a:ext cx="106709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7ABC09-83DA-444F-A823-BFA2785E445A}"/>
              </a:ext>
            </a:extLst>
          </p:cNvPr>
          <p:cNvGrpSpPr/>
          <p:nvPr/>
        </p:nvGrpSpPr>
        <p:grpSpPr>
          <a:xfrm>
            <a:off x="2610703" y="3429000"/>
            <a:ext cx="1256178" cy="443528"/>
            <a:chOff x="5962675" y="4576486"/>
            <a:chExt cx="1256178" cy="443528"/>
          </a:xfrm>
          <a:solidFill>
            <a:srgbClr val="92D050"/>
          </a:solidFill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22ABCD-4AF3-4849-A874-DEAA683E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3429" y="4591389"/>
              <a:ext cx="1155424" cy="428625"/>
            </a:xfrm>
            <a:prstGeom prst="rect">
              <a:avLst/>
            </a:prstGeom>
            <a:grpFill/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DC1C64-CF9C-4176-872D-44905C70A3F4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5" y="4576486"/>
              <a:ext cx="0" cy="229215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7F6D6-5515-38DC-8B68-8BC34D9E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2</a:t>
            </a:fld>
            <a:endParaRPr lang="en-HK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CD292A-DE8A-47F8-813A-0C098D63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19375" y1="72917" x2="36250" y2="70833"/>
                        <a14:backgroundMark x1="36250" y1="70833" x2="30000" y2="80833"/>
                        <a14:backgroundMark x1="30000" y1="80833" x2="23125" y2="72500"/>
                        <a14:backgroundMark x1="23125" y1="72500" x2="23438" y2="70417"/>
                        <a14:backgroundMark x1="48438" y1="77917" x2="68125" y2="86250"/>
                        <a14:backgroundMark x1="68125" y1="86250" x2="54375" y2="77917"/>
                        <a14:backgroundMark x1="54375" y1="77917" x2="46563" y2="7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2489">
            <a:off x="4464595" y="1381554"/>
            <a:ext cx="1352186" cy="101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64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AEA3-8C0E-43BE-AA1B-8384EC25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7" y="365125"/>
            <a:ext cx="11643919" cy="1325563"/>
          </a:xfrm>
        </p:spPr>
        <p:txBody>
          <a:bodyPr>
            <a:normAutofit/>
          </a:bodyPr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Wavefront-Classifier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80E24B-F007-4A83-8D81-4ADD9E26A5BB}"/>
              </a:ext>
            </a:extLst>
          </p:cNvPr>
          <p:cNvGrpSpPr/>
          <p:nvPr/>
        </p:nvGrpSpPr>
        <p:grpSpPr>
          <a:xfrm>
            <a:off x="2273661" y="1635508"/>
            <a:ext cx="6914323" cy="4640537"/>
            <a:chOff x="444154" y="730200"/>
            <a:chExt cx="8620125" cy="48006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762743-692F-4F6E-848E-9E1224617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154" y="730200"/>
              <a:ext cx="8620125" cy="4800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B53D89-534E-4ECD-A8A3-9E99E79001D9}"/>
                    </a:ext>
                  </a:extLst>
                </p:cNvPr>
                <p:cNvSpPr txBox="1"/>
                <p:nvPr/>
              </p:nvSpPr>
              <p:spPr>
                <a:xfrm>
                  <a:off x="7601484" y="1000320"/>
                  <a:ext cx="1058811" cy="653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n-GB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5F5F5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5F5F5F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B53D89-534E-4ECD-A8A3-9E99E7900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484" y="1000320"/>
                  <a:ext cx="1058811" cy="653760"/>
                </a:xfrm>
                <a:prstGeom prst="rect">
                  <a:avLst/>
                </a:prstGeom>
                <a:blipFill>
                  <a:blip r:embed="rId5"/>
                  <a:stretch>
                    <a:fillRect r="-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79FAF-43F3-4082-9D70-915D3F343274}"/>
                    </a:ext>
                  </a:extLst>
                </p:cNvPr>
                <p:cNvSpPr txBox="1"/>
                <p:nvPr/>
              </p:nvSpPr>
              <p:spPr>
                <a:xfrm>
                  <a:off x="2736386" y="2451121"/>
                  <a:ext cx="71130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2000" b="1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zh-HK" altLang="en-US" sz="20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79FAF-43F3-4082-9D70-915D3F343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86" y="2451121"/>
                  <a:ext cx="71130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9DFC1B-4423-43DA-A098-4986A50D103F}"/>
                    </a:ext>
                  </a:extLst>
                </p:cNvPr>
                <p:cNvSpPr txBox="1"/>
                <p:nvPr/>
              </p:nvSpPr>
              <p:spPr>
                <a:xfrm>
                  <a:off x="2736386" y="3909244"/>
                  <a:ext cx="71130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altLang="zh-HK" sz="2000" b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Ɵ</m:t>
                        </m:r>
                        <m:r>
                          <a:rPr lang="en-US" sz="2000" b="1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zh-HK" altLang="en-US" b="1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endParaRPr lang="zh-HK" altLang="en-US" sz="2400" baseline="-25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9DFC1B-4423-43DA-A098-4986A50D1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86" y="3909244"/>
                  <a:ext cx="71130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C2BC1-445E-73B8-7A7D-2B496472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3901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7EFC-F6F5-465F-B83F-FAB63274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35" y="314740"/>
            <a:ext cx="11503555" cy="1285460"/>
          </a:xfrm>
        </p:spPr>
        <p:txBody>
          <a:bodyPr>
            <a:normAutofit/>
          </a:bodyPr>
          <a:lstStyle/>
          <a:p>
            <a:r>
              <a:rPr lang="en-GB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Wavefront Classifier, EDL-IOHC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1B451-8157-483E-B3E9-222B2ACBA05C}"/>
              </a:ext>
            </a:extLst>
          </p:cNvPr>
          <p:cNvSpPr txBox="1"/>
          <p:nvPr/>
        </p:nvSpPr>
        <p:spPr>
          <a:xfrm>
            <a:off x="150409" y="5982446"/>
            <a:ext cx="1195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F0"/>
                </a:solidFill>
              </a:rPr>
              <a:t>H. H. LAM, P.W.M. Tsang and T.C. Poon, "Hologram Classification of Occluded and Deformable Objects with Speckle Noise Contamination by Deep Learning," Optical Society of America A, vol. 39, no. 3, 2022.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373F1-5976-45FD-9D75-AE51097DD067}"/>
              </a:ext>
            </a:extLst>
          </p:cNvPr>
          <p:cNvGrpSpPr/>
          <p:nvPr/>
        </p:nvGrpSpPr>
        <p:grpSpPr>
          <a:xfrm>
            <a:off x="254435" y="1997765"/>
            <a:ext cx="11503555" cy="3747057"/>
            <a:chOff x="254435" y="1997765"/>
            <a:chExt cx="11503555" cy="3747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B9664F-3578-461B-AB0E-B2B724E1B957}"/>
                </a:ext>
              </a:extLst>
            </p:cNvPr>
            <p:cNvPicPr/>
            <p:nvPr/>
          </p:nvPicPr>
          <p:blipFill>
            <a:blip r:embed="rId3" cstate="email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2007710"/>
              <a:ext cx="5661990" cy="3737112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855BAC-C7CB-490F-8895-B9F20B172052}"/>
                </a:ext>
              </a:extLst>
            </p:cNvPr>
            <p:cNvGrpSpPr/>
            <p:nvPr/>
          </p:nvGrpSpPr>
          <p:grpSpPr>
            <a:xfrm>
              <a:off x="254435" y="1997765"/>
              <a:ext cx="5841565" cy="3737111"/>
              <a:chOff x="254435" y="1997765"/>
              <a:chExt cx="5841565" cy="373711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4F81603-447E-482C-B9E2-6073C04067DA}"/>
                  </a:ext>
                </a:extLst>
              </p:cNvPr>
              <p:cNvPicPr/>
              <p:nvPr/>
            </p:nvPicPr>
            <p:blipFill>
              <a:blip r:embed="rId5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4435" y="1997765"/>
                <a:ext cx="5768678" cy="373711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2A0E42-885D-40B8-AB2B-409A69FBE96F}"/>
                  </a:ext>
                </a:extLst>
              </p:cNvPr>
              <p:cNvSpPr txBox="1"/>
              <p:nvPr/>
            </p:nvSpPr>
            <p:spPr>
              <a:xfrm>
                <a:off x="5430078" y="1997765"/>
                <a:ext cx="665922" cy="525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GB" sz="28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BE81B-4D63-21F4-0937-F3A9818D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4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6239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D8AB0C-7B36-463E-ADBD-62BFE36DB438}"/>
              </a:ext>
            </a:extLst>
          </p:cNvPr>
          <p:cNvGrpSpPr/>
          <p:nvPr/>
        </p:nvGrpSpPr>
        <p:grpSpPr>
          <a:xfrm>
            <a:off x="2318414" y="2035554"/>
            <a:ext cx="7451126" cy="3350558"/>
            <a:chOff x="193093" y="1141031"/>
            <a:chExt cx="6208678" cy="3350558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04ABD62-EE19-4586-9D97-4E9BFFC29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93" y="4153035"/>
              <a:ext cx="28702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 bmk="_Toc103350384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(a) Full spectrum frequency plot.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E47A64-276D-4DB7-96C3-6635193218F3}"/>
                </a:ext>
              </a:extLst>
            </p:cNvPr>
            <p:cNvGrpSpPr/>
            <p:nvPr/>
          </p:nvGrpSpPr>
          <p:grpSpPr>
            <a:xfrm>
              <a:off x="280619" y="1141031"/>
              <a:ext cx="5831963" cy="2870200"/>
              <a:chOff x="280619" y="1141031"/>
              <a:chExt cx="5831963" cy="28702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9DFCDB-6022-4ED4-9E5F-96C658511D28}"/>
                  </a:ext>
                </a:extLst>
              </p:cNvPr>
              <p:cNvPicPr/>
              <p:nvPr/>
            </p:nvPicPr>
            <p:blipFill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619" y="1141031"/>
                <a:ext cx="2870200" cy="287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A2FCD96-8D5B-4BA1-A657-F37413ACF297}"/>
                  </a:ext>
                </a:extLst>
              </p:cNvPr>
              <p:cNvPicPr/>
              <p:nvPr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382" y="1141031"/>
                <a:ext cx="2870200" cy="287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5C67D8D7-2607-4DEB-94C0-58B06AC59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780" y="4128502"/>
              <a:ext cx="306099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dirty="0" bmk="_Toc103350384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Clipped spectrum frequency plot.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779026E-B0D8-41D6-B4A6-77383C72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56" y="83121"/>
            <a:ext cx="10515600" cy="1325563"/>
          </a:xfrm>
        </p:spPr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Spectrums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BFBEA-7CB8-5223-F015-AC5B9348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5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8083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F6BA67-C9A1-4C13-9FCE-9A35B9B6EF34}"/>
              </a:ext>
            </a:extLst>
          </p:cNvPr>
          <p:cNvGrpSpPr/>
          <p:nvPr/>
        </p:nvGrpSpPr>
        <p:grpSpPr>
          <a:xfrm>
            <a:off x="1720942" y="5324990"/>
            <a:ext cx="8357530" cy="533159"/>
            <a:chOff x="5946581" y="3592831"/>
            <a:chExt cx="5858763" cy="533159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DF8968E7-C859-49A9-A2A4-D0C48DC34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6581" y="3592831"/>
              <a:ext cx="280017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dirty="0" bmk="_Toc103350384">
                  <a:latin typeface="Arial" panose="020B0604020202020204" pitchFamily="34" charset="0"/>
                  <a:cs typeface="Times New Roman" panose="02020603050405020304" pitchFamily="18" charset="0"/>
                </a:rPr>
                <a:t>(c) Magnitude Plot of the complex wavefront.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8EB7C63-D2DB-4692-9348-1F3F392A2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9739" y="3602770"/>
              <a:ext cx="273560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dirty="0" bmk="_Toc103350384">
                  <a:latin typeface="Arial" panose="020B0604020202020204" pitchFamily="34" charset="0"/>
                  <a:cs typeface="Times New Roman" panose="02020603050405020304" pitchFamily="18" charset="0"/>
                </a:rPr>
                <a:t>(d) Phase plot of the complex wavefront.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779026E-B0D8-41D6-B4A6-77383C72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56" y="83121"/>
            <a:ext cx="10515600" cy="1325563"/>
          </a:xfrm>
        </p:spPr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Phase Plots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55B56-4032-4641-87C0-2A563EF3971B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0942" y="2018346"/>
            <a:ext cx="4053693" cy="322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269D1-8CA6-45D0-8ABD-0B2295E73DA4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5452" y="2024618"/>
            <a:ext cx="3922643" cy="32536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FD066E-7C24-4B3B-8493-1FCB4DF3C93D}"/>
              </a:ext>
            </a:extLst>
          </p:cNvPr>
          <p:cNvSpPr txBox="1"/>
          <p:nvPr/>
        </p:nvSpPr>
        <p:spPr>
          <a:xfrm>
            <a:off x="7633252" y="5848210"/>
            <a:ext cx="45587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GGO. Ground Grass Texture/Opacity: </a:t>
            </a:r>
            <a:r>
              <a:rPr lang="en-US" sz="1400" dirty="0"/>
              <a:t>M. Takeda, W. </a:t>
            </a:r>
            <a:r>
              <a:rPr lang="en-US" sz="1400" dirty="0" err="1"/>
              <a:t>Osten</a:t>
            </a:r>
            <a:r>
              <a:rPr lang="en-US" sz="1400" dirty="0"/>
              <a:t>, E. Watanabe. Holographic 3D Imaging through Random Media: Methodologies and Challenges. Page 2, Light: Advanced Manufacturing.</a:t>
            </a:r>
            <a:endParaRPr lang="en-GB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CB90F-68C6-8004-DC76-422DFB3D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6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6467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5170-3E4C-43DA-A987-BC92D1AC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Evaluation and Results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FB4419C-3E9C-4BEC-8141-BC4CE5D0A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94877"/>
              </p:ext>
            </p:extLst>
          </p:nvPr>
        </p:nvGraphicFramePr>
        <p:xfrm>
          <a:off x="535940" y="2109138"/>
          <a:ext cx="6822392" cy="1587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5571">
                  <a:extLst>
                    <a:ext uri="{9D8B030D-6E8A-4147-A177-3AD203B41FA5}">
                      <a16:colId xmlns:a16="http://schemas.microsoft.com/office/drawing/2014/main" val="673907449"/>
                    </a:ext>
                  </a:extLst>
                </a:gridCol>
                <a:gridCol w="3426821">
                  <a:extLst>
                    <a:ext uri="{9D8B030D-6E8A-4147-A177-3AD203B41FA5}">
                      <a16:colId xmlns:a16="http://schemas.microsoft.com/office/drawing/2014/main" val="3212204608"/>
                    </a:ext>
                  </a:extLst>
                </a:gridCol>
              </a:tblGrid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Parameter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340891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Wavelength of light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632.8 nm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270441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Pixel size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 um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610237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Hologram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2056 rows and 2546 columns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2805605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Off-axis angle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degrees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13452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Hologram Plane Distance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1004900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739D4516-56E4-4E61-881A-9E8893F2A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367" y="1772730"/>
            <a:ext cx="6450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bmk="_Toc103350395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Optical parameters of the off-axis holographic interferometer.</a:t>
            </a:r>
            <a:endParaRPr lang="en-GB" altLang="en-US" b="1" dirty="0" bmk="_Toc103350395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4B638FD-C234-448A-AA41-892E46EDC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29284"/>
              </p:ext>
            </p:extLst>
          </p:nvPr>
        </p:nvGraphicFramePr>
        <p:xfrm>
          <a:off x="524215" y="4658062"/>
          <a:ext cx="6773884" cy="130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1383">
                  <a:extLst>
                    <a:ext uri="{9D8B030D-6E8A-4147-A177-3AD203B41FA5}">
                      <a16:colId xmlns:a16="http://schemas.microsoft.com/office/drawing/2014/main" val="2732003487"/>
                    </a:ext>
                  </a:extLst>
                </a:gridCol>
                <a:gridCol w="2962501">
                  <a:extLst>
                    <a:ext uri="{9D8B030D-6E8A-4147-A177-3AD203B41FA5}">
                      <a16:colId xmlns:a16="http://schemas.microsoft.com/office/drawing/2014/main" val="2082580772"/>
                    </a:ext>
                  </a:extLst>
                </a:gridCol>
              </a:tblGrid>
              <a:tr h="522190">
                <a:tc>
                  <a:txBody>
                    <a:bodyPr/>
                    <a:lstStyle/>
                    <a:p>
                      <a:pPr algn="just"/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on the specimens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628602"/>
                  </a:ext>
                </a:extLst>
              </a:tr>
              <a:tr h="261095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Out-training set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99.60%</a:t>
                      </a:r>
                      <a:endParaRPr lang="en-GB" sz="12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509212"/>
                  </a:ext>
                </a:extLst>
              </a:tr>
              <a:tr h="52219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Complete set (both out and in training sets)</a:t>
                      </a:r>
                      <a:endParaRPr lang="en-GB" sz="1400" b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99.82%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5240164"/>
                  </a:ext>
                </a:extLst>
              </a:tr>
            </a:tbl>
          </a:graphicData>
        </a:graphic>
      </p:graphicFrame>
      <p:sp>
        <p:nvSpPr>
          <p:cNvPr id="18" name="Rectangle 4">
            <a:extLst>
              <a:ext uri="{FF2B5EF4-FFF2-40B4-BE49-F238E27FC236}">
                <a16:creationId xmlns:a16="http://schemas.microsoft.com/office/drawing/2014/main" id="{F90C0B73-C35C-4F23-A693-5A5F277B3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9" y="4058815"/>
            <a:ext cx="91342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bmk="_Toc103350396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Success rates for classifying the out-training test set and the complete data set by the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bmk="_Toc103350396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EDL-IOHC deep learning structure.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4E7BF-F038-C2C9-2054-5FC62E60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7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17229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AE6C-57A7-429E-93E2-6EC725478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48" y="1524028"/>
            <a:ext cx="11311128" cy="50755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The EDL-IOHC (method C) is very effective in establishing a computational model to form decision boundaries for recognizing digital wavefronts.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Fully automatic;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Work under noisy conditions with occluded objects;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High recognition accuracy;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Almost no effort when applying from one domain to another similar domain.</a:t>
            </a:r>
          </a:p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By the new paradigm, complex wavefront recognition is feasible. In passing, we believe: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The magnitude-phase ensemble architecture can be generalized for EM waves governed similarly by the Maxwell Equations.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The applications in holography imaging are only a start.</a:t>
            </a:r>
            <a:endParaRPr lang="en-GB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DC61E-5788-EF2B-F163-F0779C33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8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271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7F67-F5CE-49EF-8A9A-10A95C3C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6098-19BC-4B36-9555-304DA8402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37" y="1166841"/>
            <a:ext cx="11627337" cy="5592734"/>
          </a:xfrm>
        </p:spPr>
        <p:txBody>
          <a:bodyPr>
            <a:noAutofit/>
          </a:bodyPr>
          <a:lstStyle/>
          <a:p>
            <a:pPr indent="457200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All the results demonstrate that complex wavefront recognition is feasible by the new paradigm with the ensemble machine learning architecture.</a:t>
            </a:r>
          </a:p>
          <a:p>
            <a:pPr indent="457200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method effectively classifies digitized optical wavefront with high accuracy.</a:t>
            </a:r>
          </a:p>
          <a:p>
            <a:pPr indent="457200">
              <a:lnSpc>
                <a:spcPct val="100000"/>
              </a:lnSpc>
            </a:pPr>
            <a:r>
              <a:rPr lang="en-GB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Direct wavefront analysis is a crucial new step to advancing similar research for oscillating wave phenomena, e.g., invisible light, other EM waves, or even ultrasound.</a:t>
            </a: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BC5F1-FEBA-9414-CAA3-9E83DE09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9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737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aeaa21da-5365-4f87-ab5b-20b4514d0e25">
      <UserInfo>
        <DisplayName/>
        <AccountId xsi:nil="true"/>
        <AccountType/>
      </UserInfo>
    </Owner>
    <Invited_Teachers xmlns="aeaa21da-5365-4f87-ab5b-20b4514d0e25" xsi:nil="true"/>
    <NotebookType xmlns="aeaa21da-5365-4f87-ab5b-20b4514d0e25" xsi:nil="true"/>
    <Self_Registration_Enabled xmlns="aeaa21da-5365-4f87-ab5b-20b4514d0e25" xsi:nil="true"/>
    <DefaultSectionNames xmlns="aeaa21da-5365-4f87-ab5b-20b4514d0e25" xsi:nil="true"/>
    <Invited_Students xmlns="aeaa21da-5365-4f87-ab5b-20b4514d0e25" xsi:nil="true"/>
    <FolderType xmlns="aeaa21da-5365-4f87-ab5b-20b4514d0e25" xsi:nil="true"/>
    <Teachers xmlns="aeaa21da-5365-4f87-ab5b-20b4514d0e25">
      <UserInfo>
        <DisplayName/>
        <AccountId xsi:nil="true"/>
        <AccountType/>
      </UserInfo>
    </Teachers>
    <Students xmlns="aeaa21da-5365-4f87-ab5b-20b4514d0e25">
      <UserInfo>
        <DisplayName/>
        <AccountId xsi:nil="true"/>
        <AccountType/>
      </UserInfo>
    </Students>
    <Student_Groups xmlns="aeaa21da-5365-4f87-ab5b-20b4514d0e25">
      <UserInfo>
        <DisplayName/>
        <AccountId xsi:nil="true"/>
        <AccountType/>
      </UserInfo>
    </Student_Groups>
    <AppVersion xmlns="aeaa21da-5365-4f87-ab5b-20b4514d0e2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E79A3DE9FE5E458A6281D568C2C7D3" ma:contentTypeVersion="21" ma:contentTypeDescription="Create a new document." ma:contentTypeScope="" ma:versionID="a2326ba7365dfafac5ebe7fbf40aad61">
  <xsd:schema xmlns:xsd="http://www.w3.org/2001/XMLSchema" xmlns:xs="http://www.w3.org/2001/XMLSchema" xmlns:p="http://schemas.microsoft.com/office/2006/metadata/properties" xmlns:ns3="4d19014b-207d-4fe6-9e31-aeb35d7f2606" xmlns:ns4="aeaa21da-5365-4f87-ab5b-20b4514d0e25" targetNamespace="http://schemas.microsoft.com/office/2006/metadata/properties" ma:root="true" ma:fieldsID="d6c8e3f34716079eac7d5cb459e5e1a0" ns3:_="" ns4:_="">
    <xsd:import namespace="4d19014b-207d-4fe6-9e31-aeb35d7f2606"/>
    <xsd:import namespace="aeaa21da-5365-4f87-ab5b-20b4514d0e2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19014b-207d-4fe6-9e31-aeb35d7f26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a21da-5365-4f87-ab5b-20b4514d0e25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chers" ma:index="16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7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8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9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0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1" nillable="true" ma:displayName="Self_Registration_Enabled" ma:internalName="Self_Registration_Enabled">
      <xsd:simpleType>
        <xsd:restriction base="dms:Boolean"/>
      </xsd:simpleType>
    </xsd:element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24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63DDE1-0A6B-408D-9F3B-EB60A45A12BE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aeaa21da-5365-4f87-ab5b-20b4514d0e25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4d19014b-207d-4fe6-9e31-aeb35d7f260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C312268-8E01-4FC3-83F2-A078B134E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19014b-207d-4fe6-9e31-aeb35d7f2606"/>
    <ds:schemaRef ds:uri="aeaa21da-5365-4f87-ab5b-20b4514d0e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A0016B-C85B-42BB-A65C-942917269D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7335</TotalTime>
  <Words>824</Words>
  <Application>Microsoft Office PowerPoint</Application>
  <PresentationFormat>Widescreen</PresentationFormat>
  <Paragraphs>102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Cambria Math</vt:lpstr>
      <vt:lpstr>Lato</vt:lpstr>
      <vt:lpstr>Times New Roman</vt:lpstr>
      <vt:lpstr>Office Theme</vt:lpstr>
      <vt:lpstr>When Fourier meet Deep Learning Complex Number meet Ensemble Method  </vt:lpstr>
      <vt:lpstr>- Wavefront is the surface of a propagating wave.   - Complex number representation is necessary, ae^jθ, where Ɵ is a function of space and time.</vt:lpstr>
      <vt:lpstr>A Robust Wavefront-Classifier</vt:lpstr>
      <vt:lpstr>A Robust Wavefront Classifier, EDL-IOHC</vt:lpstr>
      <vt:lpstr>Frequency Spectrums</vt:lpstr>
      <vt:lpstr>Magnitude and Phase Plots</vt:lpstr>
      <vt:lpstr>Experimental Evaluation and Results</vt:lpstr>
      <vt:lpstr>PowerPoint Presentation</vt:lpstr>
      <vt:lpstr>Conclusions</vt:lpstr>
      <vt:lpstr>A key conclusion</vt:lpstr>
      <vt:lpstr>PowerPoint Presentation</vt:lpstr>
      <vt:lpstr>An interferometer: </vt:lpstr>
      <vt:lpstr>PowerPoint Presentation</vt:lpstr>
      <vt:lpstr> Deep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Deep Learning and Optimization for Holographic 3-D Object Recognition</dc:title>
  <dc:creator>Lam</dc:creator>
  <cp:lastModifiedBy>Lam Hoson</cp:lastModifiedBy>
  <cp:revision>1484</cp:revision>
  <cp:lastPrinted>2022-06-22T05:20:05Z</cp:lastPrinted>
  <dcterms:created xsi:type="dcterms:W3CDTF">2021-01-29T11:16:22Z</dcterms:created>
  <dcterms:modified xsi:type="dcterms:W3CDTF">2022-09-28T09:28:36Z</dcterms:modified>
</cp:coreProperties>
</file>